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2"/>
  </p:notesMasterIdLst>
  <p:sldIdLst>
    <p:sldId id="256" r:id="rId2"/>
    <p:sldId id="257" r:id="rId3"/>
    <p:sldId id="263" r:id="rId4"/>
    <p:sldId id="264" r:id="rId5"/>
    <p:sldId id="268" r:id="rId6"/>
    <p:sldId id="259" r:id="rId7"/>
    <p:sldId id="269" r:id="rId8"/>
    <p:sldId id="270" r:id="rId9"/>
    <p:sldId id="271" r:id="rId10"/>
    <p:sldId id="267" r:id="rId11"/>
    <p:sldId id="275" r:id="rId12"/>
    <p:sldId id="278" r:id="rId13"/>
    <p:sldId id="280" r:id="rId14"/>
    <p:sldId id="281" r:id="rId15"/>
    <p:sldId id="277" r:id="rId16"/>
    <p:sldId id="276" r:id="rId17"/>
    <p:sldId id="260" r:id="rId18"/>
    <p:sldId id="279" r:id="rId19"/>
    <p:sldId id="266"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76"/>
    <p:restoredTop sz="94718"/>
  </p:normalViewPr>
  <p:slideViewPr>
    <p:cSldViewPr snapToGrid="0" snapToObjects="1">
      <p:cViewPr varScale="1">
        <p:scale>
          <a:sx n="191" d="100"/>
          <a:sy n="191"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2</a:t>
            </a:fld>
            <a:endParaRPr lang="en-US"/>
          </a:p>
        </p:txBody>
      </p:sp>
    </p:spTree>
    <p:extLst>
      <p:ext uri="{BB962C8B-B14F-4D97-AF65-F5344CB8AC3E}">
        <p14:creationId xmlns:p14="http://schemas.microsoft.com/office/powerpoint/2010/main" val="44461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13</a:t>
            </a:fld>
            <a:endParaRPr lang="en-US"/>
          </a:p>
        </p:txBody>
      </p:sp>
    </p:spTree>
    <p:extLst>
      <p:ext uri="{BB962C8B-B14F-4D97-AF65-F5344CB8AC3E}">
        <p14:creationId xmlns:p14="http://schemas.microsoft.com/office/powerpoint/2010/main" val="330320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14</a:t>
            </a:fld>
            <a:endParaRPr lang="en-US"/>
          </a:p>
        </p:txBody>
      </p:sp>
    </p:spTree>
    <p:extLst>
      <p:ext uri="{BB962C8B-B14F-4D97-AF65-F5344CB8AC3E}">
        <p14:creationId xmlns:p14="http://schemas.microsoft.com/office/powerpoint/2010/main" val="943358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15</a:t>
            </a:fld>
            <a:endParaRPr lang="en-US"/>
          </a:p>
        </p:txBody>
      </p:sp>
    </p:spTree>
    <p:extLst>
      <p:ext uri="{BB962C8B-B14F-4D97-AF65-F5344CB8AC3E}">
        <p14:creationId xmlns:p14="http://schemas.microsoft.com/office/powerpoint/2010/main" val="2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16</a:t>
            </a:fld>
            <a:endParaRPr lang="en-US"/>
          </a:p>
        </p:txBody>
      </p:sp>
    </p:spTree>
    <p:extLst>
      <p:ext uri="{BB962C8B-B14F-4D97-AF65-F5344CB8AC3E}">
        <p14:creationId xmlns:p14="http://schemas.microsoft.com/office/powerpoint/2010/main" val="91753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17</a:t>
            </a:fld>
            <a:endParaRPr lang="en-US"/>
          </a:p>
        </p:txBody>
      </p:sp>
    </p:spTree>
    <p:extLst>
      <p:ext uri="{BB962C8B-B14F-4D97-AF65-F5344CB8AC3E}">
        <p14:creationId xmlns:p14="http://schemas.microsoft.com/office/powerpoint/2010/main" val="1305095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18</a:t>
            </a:fld>
            <a:endParaRPr lang="en-US"/>
          </a:p>
        </p:txBody>
      </p:sp>
    </p:spTree>
    <p:extLst>
      <p:ext uri="{BB962C8B-B14F-4D97-AF65-F5344CB8AC3E}">
        <p14:creationId xmlns:p14="http://schemas.microsoft.com/office/powerpoint/2010/main" val="413155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19</a:t>
            </a:fld>
            <a:endParaRPr lang="en-US"/>
          </a:p>
        </p:txBody>
      </p:sp>
    </p:spTree>
    <p:extLst>
      <p:ext uri="{BB962C8B-B14F-4D97-AF65-F5344CB8AC3E}">
        <p14:creationId xmlns:p14="http://schemas.microsoft.com/office/powerpoint/2010/main" val="365562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3</a:t>
            </a:fld>
            <a:endParaRPr lang="en-US"/>
          </a:p>
        </p:txBody>
      </p:sp>
    </p:spTree>
    <p:extLst>
      <p:ext uri="{BB962C8B-B14F-4D97-AF65-F5344CB8AC3E}">
        <p14:creationId xmlns:p14="http://schemas.microsoft.com/office/powerpoint/2010/main" val="224490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4</a:t>
            </a:fld>
            <a:endParaRPr lang="en-US"/>
          </a:p>
        </p:txBody>
      </p:sp>
    </p:spTree>
    <p:extLst>
      <p:ext uri="{BB962C8B-B14F-4D97-AF65-F5344CB8AC3E}">
        <p14:creationId xmlns:p14="http://schemas.microsoft.com/office/powerpoint/2010/main" val="350871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7</a:t>
            </a:fld>
            <a:endParaRPr lang="en-US"/>
          </a:p>
        </p:txBody>
      </p:sp>
    </p:spTree>
    <p:extLst>
      <p:ext uri="{BB962C8B-B14F-4D97-AF65-F5344CB8AC3E}">
        <p14:creationId xmlns:p14="http://schemas.microsoft.com/office/powerpoint/2010/main" val="177807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8</a:t>
            </a:fld>
            <a:endParaRPr lang="en-US"/>
          </a:p>
        </p:txBody>
      </p:sp>
    </p:spTree>
    <p:extLst>
      <p:ext uri="{BB962C8B-B14F-4D97-AF65-F5344CB8AC3E}">
        <p14:creationId xmlns:p14="http://schemas.microsoft.com/office/powerpoint/2010/main" val="6067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9</a:t>
            </a:fld>
            <a:endParaRPr lang="en-US"/>
          </a:p>
        </p:txBody>
      </p:sp>
    </p:spTree>
    <p:extLst>
      <p:ext uri="{BB962C8B-B14F-4D97-AF65-F5344CB8AC3E}">
        <p14:creationId xmlns:p14="http://schemas.microsoft.com/office/powerpoint/2010/main" val="16726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10</a:t>
            </a:fld>
            <a:endParaRPr lang="en-US"/>
          </a:p>
        </p:txBody>
      </p:sp>
    </p:spTree>
    <p:extLst>
      <p:ext uri="{BB962C8B-B14F-4D97-AF65-F5344CB8AC3E}">
        <p14:creationId xmlns:p14="http://schemas.microsoft.com/office/powerpoint/2010/main" val="30518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12</a:t>
            </a:fld>
            <a:endParaRPr lang="en-US"/>
          </a:p>
        </p:txBody>
      </p:sp>
    </p:spTree>
    <p:extLst>
      <p:ext uri="{BB962C8B-B14F-4D97-AF65-F5344CB8AC3E}">
        <p14:creationId xmlns:p14="http://schemas.microsoft.com/office/powerpoint/2010/main" val="229153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3DA4A57A-0DEC-5D44-8CA7-35E6775A897D}" type="datetime1">
              <a:rPr lang="en-US" smtClean="0"/>
              <a:t>5/6/21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8D69D-AA53-5A4A-8BD5-FA347DEBEC44}"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F342D-39F1-FD45-A118-8376CD16A7DA}"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9A4A0-BDBD-7949-B9EF-09874C62DFD9}"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47534" y="6492240"/>
            <a:ext cx="321502" cy="36576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0F67EAA7-E16E-2B4F-A722-9D787DA7A71B}" type="datetime1">
              <a:rPr lang="en-US" smtClean="0"/>
              <a:t>5/6/21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2A296-DE32-C940-B27D-6CCE5121A3C4}" type="datetime1">
              <a:rPr lang="en-US" smtClean="0"/>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5C23176-B64C-7A42-A59B-B88A98FCFE4E}" type="datetime1">
              <a:rPr lang="en-US" smtClean="0"/>
              <a:t>5/6/21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FABF96-7930-7343-A36E-C70A5FF925D5}" type="datetime1">
              <a:rPr lang="en-US" smtClean="0"/>
              <a:t>5/6/21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1373F-DB7D-D646-939C-8936C9415705}" type="datetime1">
              <a:rPr lang="en-US" smtClean="0"/>
              <a:t>5/6/21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D3186088-5D3E-384D-B66A-2704DDDBC2F7}" type="datetime1">
              <a:rPr lang="en-US" smtClean="0"/>
              <a:t>5/6/21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0B2B166B-3015-A946-9FE1-A7CA5A6C8263}" type="datetime1">
              <a:rPr lang="en-US" smtClean="0"/>
              <a:t>5/6/21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459D08BE-BE06-A545-B6DB-642517E4165A}" type="datetime1">
              <a:rPr lang="en-US" smtClean="0"/>
              <a:t>5/6/21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rystal_128_Forward.sv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portal.brasilsonoro.com/the-final-countdown-2/"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pixabay.com/it/montenegro-bandiera-162363/" TargetMode="External"/><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hyperlink" Target="https://en.m.wikipedia.org/wiki/File:Flag_of_Sweden.sv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ommons.wikimedia.org/wiki/File:Flag_of_the_Czech_Republic.svg" TargetMode="Externa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hyperlink" Target="https://en.wikipedia.org/wiki/Flag_of_Greece" TargetMode="External"/><Relationship Id="rId4" Type="http://schemas.openxmlformats.org/officeDocument/2006/relationships/image" Target="../media/image27.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en.m.wikipedia.org/wiki/File:Flag_of_Sweden.svg" TargetMode="Externa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www.pngall.com/learning-png/download/46924"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ngimg.com/download/58396" TargetMode="External"/><Relationship Id="rId11" Type="http://schemas.openxmlformats.org/officeDocument/2006/relationships/hyperlink" Target="https://freesvg.org/vector-clip-art-of-corrupt-stamp"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www.publicdomainfiles.com/show_file.php?id=13489777212478"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hyperlink" Target="http://www.kaggle.com/paultimothymooney/latitude-and-longitude-for-every-country-and-state" TargetMode="External"/><Relationship Id="rId3" Type="http://schemas.openxmlformats.org/officeDocument/2006/relationships/hyperlink" Target="http://www.transparency.org/en/cpi/2020" TargetMode="External"/><Relationship Id="rId7" Type="http://schemas.openxmlformats.org/officeDocument/2006/relationships/hyperlink" Target="http://stackoverflow.com/questions/40470175/boxplot-outliers-labels-python"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worldpopulationreview.com/country-rankings/standard-of-living-by-country"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65760" y="365760"/>
            <a:ext cx="10058400" cy="731520"/>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3"/>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587353" y="6627168"/>
            <a:ext cx="3554328" cy="230832"/>
          </a:xfrm>
          <a:prstGeom prst="rect">
            <a:avLst/>
          </a:prstGeom>
          <a:noFill/>
        </p:spPr>
        <p:txBody>
          <a:bodyPr wrap="square" rtlCol="0">
            <a:spAutoFit/>
          </a:bodyPr>
          <a:lstStyle/>
          <a:p>
            <a:r>
              <a:rPr lang="en-US" sz="900" dirty="0">
                <a:hlinkClick r:id="rId5" tooltip="https://commons.wikimedia.org/wiki/File:Crystal_128_Forward.svg"/>
              </a:rPr>
              <a:t>This Photo</a:t>
            </a:r>
            <a:r>
              <a:rPr lang="en-US" sz="900" dirty="0"/>
              <a:t> by Unknown Author is licensed under </a:t>
            </a:r>
            <a:r>
              <a:rPr lang="en-US" sz="900" dirty="0">
                <a:hlinkClick r:id="rId6" tooltip="https://creativecommons.org/licenses/by-sa/3.0/"/>
              </a:rPr>
              <a:t>CC BY-SA</a:t>
            </a:r>
            <a:endParaRPr lang="en-US" sz="900" dirty="0"/>
          </a:p>
        </p:txBody>
      </p:sp>
      <p:sp>
        <p:nvSpPr>
          <p:cNvPr id="5" name="Slide Number Placeholder 4">
            <a:extLst>
              <a:ext uri="{FF2B5EF4-FFF2-40B4-BE49-F238E27FC236}">
                <a16:creationId xmlns:a16="http://schemas.microsoft.com/office/drawing/2014/main" id="{24677ECD-A886-954F-82DC-2C205FB627B0}"/>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228556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t>
            </a:r>
          </a:p>
        </p:txBody>
      </p:sp>
      <p:sp>
        <p:nvSpPr>
          <p:cNvPr id="4" name="Slide Number Placeholder 3">
            <a:extLst>
              <a:ext uri="{FF2B5EF4-FFF2-40B4-BE49-F238E27FC236}">
                <a16:creationId xmlns:a16="http://schemas.microsoft.com/office/drawing/2014/main" id="{A7AE8C3C-FCDC-E043-A2A5-970DCDECC2C1}"/>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6" name="Picture 5" descr="A group of women posing for a picture&#10;&#10;Description automatically generated">
            <a:extLst>
              <a:ext uri="{FF2B5EF4-FFF2-40B4-BE49-F238E27FC236}">
                <a16:creationId xmlns:a16="http://schemas.microsoft.com/office/drawing/2014/main" id="{0D05C3E1-7F3F-DA4E-9CCD-E19B0333EC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08257" y="1284856"/>
            <a:ext cx="575486" cy="578363"/>
          </a:xfrm>
          <a:prstGeom prst="rect">
            <a:avLst/>
          </a:prstGeom>
        </p:spPr>
      </p:pic>
    </p:spTree>
    <p:extLst>
      <p:ext uri="{BB962C8B-B14F-4D97-AF65-F5344CB8AC3E}">
        <p14:creationId xmlns:p14="http://schemas.microsoft.com/office/powerpoint/2010/main" val="395952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65760" y="365760"/>
            <a:ext cx="10058400" cy="731520"/>
          </a:xfrm>
        </p:spPr>
        <p:txBody>
          <a:bodyPr/>
          <a:lstStyle/>
          <a:p>
            <a:r>
              <a:rPr lang="en-US" dirty="0"/>
              <a:t>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3"/>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4"/>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5"/>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6"/>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7"/>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8"/>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
        <p:nvSpPr>
          <p:cNvPr id="3" name="Slide Number Placeholder 2">
            <a:extLst>
              <a:ext uri="{FF2B5EF4-FFF2-40B4-BE49-F238E27FC236}">
                <a16:creationId xmlns:a16="http://schemas.microsoft.com/office/drawing/2014/main" id="{2AFC11DD-516A-DF45-8D4D-F3C212218C42}"/>
              </a:ext>
            </a:extLst>
          </p:cNvPr>
          <p:cNvSpPr>
            <a:spLocks noGrp="1"/>
          </p:cNvSpPr>
          <p:nvPr>
            <p:ph type="sldNum" sz="quarter" idx="12"/>
          </p:nvPr>
        </p:nvSpPr>
        <p:spPr/>
        <p:txBody>
          <a:bodyPr/>
          <a:lstStyle/>
          <a:p>
            <a:fld id="{34B7E4EF-A1BD-40F4-AB7B-04F084DD991D}" type="slidenum">
              <a:rPr lang="en-US" smtClean="0"/>
              <a:t>12</a:t>
            </a:fld>
            <a:endParaRPr lang="en-US"/>
          </a:p>
        </p:txBody>
      </p:sp>
    </p:spTree>
    <p:extLst>
      <p:ext uri="{BB962C8B-B14F-4D97-AF65-F5344CB8AC3E}">
        <p14:creationId xmlns:p14="http://schemas.microsoft.com/office/powerpoint/2010/main" val="368871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3"/>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4"/>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
        <p:nvSpPr>
          <p:cNvPr id="3" name="Slide Number Placeholder 2">
            <a:extLst>
              <a:ext uri="{FF2B5EF4-FFF2-40B4-BE49-F238E27FC236}">
                <a16:creationId xmlns:a16="http://schemas.microsoft.com/office/drawing/2014/main" id="{B7D685EF-BB55-B64A-B462-C072F8197521}"/>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43727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3"/>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538415"/>
            <a:ext cx="4637315" cy="4801314"/>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a:t>
            </a:r>
            <a:r>
              <a:rPr lang="en-US" sz="2400" i="1" dirty="0"/>
              <a:t>Russian</a:t>
            </a:r>
            <a:r>
              <a:rPr lang="en-US" sz="2400" dirty="0"/>
              <a:t> to judgment!</a:t>
            </a:r>
          </a:p>
          <a:p>
            <a:endParaRPr lang="en-US" sz="2400" dirty="0"/>
          </a:p>
          <a:p>
            <a:r>
              <a:rPr lang="en-US" sz="2400" dirty="0"/>
              <a:t>We included Russia in the European dataset, even though it is trans-continental, for three reasons:</a:t>
            </a:r>
          </a:p>
          <a:p>
            <a:pPr marL="342900" indent="-342900">
              <a:buFont typeface="Arial" panose="020B0604020202020204" pitchFamily="34" charset="0"/>
              <a:buChar char="•"/>
            </a:pPr>
            <a:r>
              <a:rPr lang="en-US" dirty="0"/>
              <a:t>About 75% of the Russian population lives in the European continent.</a:t>
            </a:r>
          </a:p>
          <a:p>
            <a:pPr marL="342900" indent="-342900">
              <a:buFont typeface="Arial" panose="020B0604020202020204" pitchFamily="34" charset="0"/>
              <a:buChar char="•"/>
            </a:pPr>
            <a:r>
              <a:rPr lang="en-US" dirty="0"/>
              <a:t>Russia accounts for nearly 40% of European landmass</a:t>
            </a:r>
          </a:p>
          <a:p>
            <a:pPr marL="342900" indent="-342900">
              <a:buFont typeface="Arial" panose="020B0604020202020204" pitchFamily="34" charset="0"/>
              <a:buChar char="•"/>
            </a:pPr>
            <a:r>
              <a:rPr lang="en-US" dirty="0"/>
              <a:t>That’s how the OWID data classified it</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14</a:t>
            </a:fld>
            <a:endParaRPr lang="en-US"/>
          </a:p>
        </p:txBody>
      </p:sp>
    </p:spTree>
    <p:extLst>
      <p:ext uri="{BB962C8B-B14F-4D97-AF65-F5344CB8AC3E}">
        <p14:creationId xmlns:p14="http://schemas.microsoft.com/office/powerpoint/2010/main" val="2057662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65760" y="365760"/>
            <a:ext cx="10058400" cy="731520"/>
          </a:xfrm>
          <a:ln>
            <a:noFill/>
          </a:ln>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3"/>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4"/>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226CD31-6A4A-C44D-8064-B73B901F1A48}"/>
              </a:ext>
            </a:extLst>
          </p:cNvPr>
          <p:cNvSpPr>
            <a:spLocks noGrp="1"/>
          </p:cNvSpPr>
          <p:nvPr>
            <p:ph type="sldNum" sz="quarter" idx="12"/>
          </p:nvPr>
        </p:nvSpPr>
        <p:spPr/>
        <p:txBody>
          <a:bodyPr/>
          <a:lstStyle/>
          <a:p>
            <a:fld id="{34B7E4EF-A1BD-40F4-AB7B-04F084DD991D}" type="slidenum">
              <a:rPr lang="en-US" smtClean="0"/>
              <a:t>15</a:t>
            </a:fld>
            <a:endParaRPr lang="en-US"/>
          </a:p>
        </p:txBody>
      </p:sp>
      <p:pic>
        <p:nvPicPr>
          <p:cNvPr id="5" name="Picture 4" descr="Chart&#10;&#10;Description automatically generated">
            <a:extLst>
              <a:ext uri="{FF2B5EF4-FFF2-40B4-BE49-F238E27FC236}">
                <a16:creationId xmlns:a16="http://schemas.microsoft.com/office/drawing/2014/main" id="{23F619C8-E554-EC4A-96FB-4E836AE3B0E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411090" y="1796145"/>
            <a:ext cx="280436" cy="186884"/>
          </a:xfrm>
          <a:prstGeom prst="rect">
            <a:avLst/>
          </a:prstGeom>
          <a:ln>
            <a:solidFill>
              <a:schemeClr val="tx1"/>
            </a:solidFill>
          </a:ln>
        </p:spPr>
      </p:pic>
      <p:pic>
        <p:nvPicPr>
          <p:cNvPr id="16" name="Picture 15" descr="Logo&#10;&#10;Description automatically generated">
            <a:extLst>
              <a:ext uri="{FF2B5EF4-FFF2-40B4-BE49-F238E27FC236}">
                <a16:creationId xmlns:a16="http://schemas.microsoft.com/office/drawing/2014/main" id="{45A8421C-3582-8F42-A5D3-2A3FABB442A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551173" y="2065701"/>
            <a:ext cx="330255" cy="22017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04F2B0C2-E55A-AA47-8168-DD17625EBD6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560316" y="3903440"/>
            <a:ext cx="308669" cy="205779"/>
          </a:xfrm>
          <a:prstGeom prst="rect">
            <a:avLst/>
          </a:prstGeom>
          <a:ln>
            <a:solidFill>
              <a:schemeClr val="tx1"/>
            </a:solidFill>
          </a:ln>
        </p:spPr>
      </p:pic>
      <p:pic>
        <p:nvPicPr>
          <p:cNvPr id="28" name="Picture 27" descr="Shape, logo&#10;&#10;Description automatically generated">
            <a:extLst>
              <a:ext uri="{FF2B5EF4-FFF2-40B4-BE49-F238E27FC236}">
                <a16:creationId xmlns:a16="http://schemas.microsoft.com/office/drawing/2014/main" id="{7300A6F6-157B-7648-807D-1367780526A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520616" y="2487298"/>
            <a:ext cx="330255" cy="206409"/>
          </a:xfrm>
          <a:prstGeom prst="rect">
            <a:avLst/>
          </a:prstGeom>
        </p:spPr>
      </p:pic>
      <p:pic>
        <p:nvPicPr>
          <p:cNvPr id="31" name="Picture 30" descr="Shape, logo&#10;&#10;Description automatically generated">
            <a:extLst>
              <a:ext uri="{FF2B5EF4-FFF2-40B4-BE49-F238E27FC236}">
                <a16:creationId xmlns:a16="http://schemas.microsoft.com/office/drawing/2014/main" id="{A3668356-A825-4645-806E-C928F35B8AB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709441" y="2862707"/>
            <a:ext cx="330255" cy="206409"/>
          </a:xfrm>
          <a:prstGeom prst="rect">
            <a:avLst/>
          </a:prstGeom>
        </p:spPr>
      </p:pic>
    </p:spTree>
    <p:extLst>
      <p:ext uri="{BB962C8B-B14F-4D97-AF65-F5344CB8AC3E}">
        <p14:creationId xmlns:p14="http://schemas.microsoft.com/office/powerpoint/2010/main" val="371104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65760" y="365760"/>
            <a:ext cx="10058400" cy="731520"/>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3"/>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
        <p:nvSpPr>
          <p:cNvPr id="3" name="TextBox 2">
            <a:extLst>
              <a:ext uri="{FF2B5EF4-FFF2-40B4-BE49-F238E27FC236}">
                <a16:creationId xmlns:a16="http://schemas.microsoft.com/office/drawing/2014/main" id="{BC27E033-94B0-1B46-8B21-757790311D8D}"/>
              </a:ext>
            </a:extLst>
          </p:cNvPr>
          <p:cNvSpPr txBox="1"/>
          <p:nvPr/>
        </p:nvSpPr>
        <p:spPr>
          <a:xfrm>
            <a:off x="9557815" y="5362627"/>
            <a:ext cx="2254851" cy="1061829"/>
          </a:xfrm>
          <a:prstGeom prst="rect">
            <a:avLst/>
          </a:prstGeom>
          <a:noFill/>
        </p:spPr>
        <p:txBody>
          <a:bodyPr wrap="square" rtlCol="0">
            <a:spAutoFit/>
          </a:bodyPr>
          <a:lstStyle/>
          <a:p>
            <a:r>
              <a:rPr lang="en-US" sz="1050" dirty="0"/>
              <a:t>If you remove Sweden from the data due to the failure* of their plan to use common sense rather than restrictions, p-values are 0.01236 and 0.00215 for Cases and Deaths, respectively.</a:t>
            </a:r>
          </a:p>
        </p:txBody>
      </p:sp>
      <p:sp>
        <p:nvSpPr>
          <p:cNvPr id="4" name="TextBox 3">
            <a:extLst>
              <a:ext uri="{FF2B5EF4-FFF2-40B4-BE49-F238E27FC236}">
                <a16:creationId xmlns:a16="http://schemas.microsoft.com/office/drawing/2014/main" id="{322F3C61-192F-2149-84AC-959CC060FBCB}"/>
              </a:ext>
            </a:extLst>
          </p:cNvPr>
          <p:cNvSpPr txBox="1"/>
          <p:nvPr/>
        </p:nvSpPr>
        <p:spPr>
          <a:xfrm>
            <a:off x="9557816" y="6687801"/>
            <a:ext cx="2396810" cy="200055"/>
          </a:xfrm>
          <a:prstGeom prst="rect">
            <a:avLst/>
          </a:prstGeom>
          <a:noFill/>
        </p:spPr>
        <p:txBody>
          <a:bodyPr wrap="none" rtlCol="0">
            <a:spAutoFit/>
          </a:bodyPr>
          <a:lstStyle/>
          <a:p>
            <a:r>
              <a:rPr lang="en-US" sz="700" dirty="0"/>
              <a:t>* https://</a:t>
            </a:r>
            <a:r>
              <a:rPr lang="en-US" sz="700" dirty="0" err="1"/>
              <a:t>www.bbc.com</a:t>
            </a:r>
            <a:r>
              <a:rPr lang="en-US" sz="700" dirty="0"/>
              <a:t>/news/world-europe-55347021</a:t>
            </a:r>
          </a:p>
        </p:txBody>
      </p:sp>
      <p:sp>
        <p:nvSpPr>
          <p:cNvPr id="7" name="Slide Number Placeholder 6">
            <a:extLst>
              <a:ext uri="{FF2B5EF4-FFF2-40B4-BE49-F238E27FC236}">
                <a16:creationId xmlns:a16="http://schemas.microsoft.com/office/drawing/2014/main" id="{F3D9249B-A0B1-414C-896B-125A2B75A1D5}"/>
              </a:ext>
            </a:extLst>
          </p:cNvPr>
          <p:cNvSpPr>
            <a:spLocks noGrp="1"/>
          </p:cNvSpPr>
          <p:nvPr>
            <p:ph type="sldNum" sz="quarter" idx="12"/>
          </p:nvPr>
        </p:nvSpPr>
        <p:spPr/>
        <p:txBody>
          <a:bodyPr/>
          <a:lstStyle/>
          <a:p>
            <a:fld id="{34B7E4EF-A1BD-40F4-AB7B-04F084DD991D}" type="slidenum">
              <a:rPr lang="en-US" smtClean="0"/>
              <a:t>16</a:t>
            </a:fld>
            <a:endParaRPr lang="en-US"/>
          </a:p>
        </p:txBody>
      </p:sp>
      <p:pic>
        <p:nvPicPr>
          <p:cNvPr id="9" name="Picture 8" descr="Shape, logo&#10;&#10;Description automatically generated">
            <a:extLst>
              <a:ext uri="{FF2B5EF4-FFF2-40B4-BE49-F238E27FC236}">
                <a16:creationId xmlns:a16="http://schemas.microsoft.com/office/drawing/2014/main" id="{9E9337BE-88C6-984E-9753-DE198A87E12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93672" y="4873167"/>
            <a:ext cx="783136" cy="489460"/>
          </a:xfrm>
          <a:prstGeom prst="rect">
            <a:avLst/>
          </a:prstGeom>
        </p:spPr>
      </p:pic>
    </p:spTree>
    <p:extLst>
      <p:ext uri="{BB962C8B-B14F-4D97-AF65-F5344CB8AC3E}">
        <p14:creationId xmlns:p14="http://schemas.microsoft.com/office/powerpoint/2010/main" val="2025531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65760"/>
            <a:ext cx="10058400" cy="731520"/>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3" name="Slide Number Placeholder 2">
            <a:extLst>
              <a:ext uri="{FF2B5EF4-FFF2-40B4-BE49-F238E27FC236}">
                <a16:creationId xmlns:a16="http://schemas.microsoft.com/office/drawing/2014/main" id="{E84D3260-82D5-134D-9B59-139D5AF9F00C}"/>
              </a:ext>
            </a:extLst>
          </p:cNvPr>
          <p:cNvSpPr>
            <a:spLocks noGrp="1"/>
          </p:cNvSpPr>
          <p:nvPr>
            <p:ph type="sldNum" sz="quarter" idx="12"/>
          </p:nvPr>
        </p:nvSpPr>
        <p:spPr/>
        <p:txBody>
          <a:bodyPr/>
          <a:lstStyle/>
          <a:p>
            <a:fld id="{34B7E4EF-A1BD-40F4-AB7B-04F084DD991D}" type="slidenum">
              <a:rPr lang="en-US" smtClean="0"/>
              <a:t>17</a:t>
            </a:fld>
            <a:endParaRPr lang="en-US"/>
          </a:p>
        </p:txBody>
      </p:sp>
    </p:spTree>
    <p:extLst>
      <p:ext uri="{BB962C8B-B14F-4D97-AF65-F5344CB8AC3E}">
        <p14:creationId xmlns:p14="http://schemas.microsoft.com/office/powerpoint/2010/main" val="244975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365760" y="365760"/>
            <a:ext cx="10058400" cy="731520"/>
          </a:xfrm>
        </p:spPr>
        <p:txBody>
          <a:bodyPr/>
          <a:lstStyle/>
          <a:p>
            <a:r>
              <a:rPr lang="en-US" dirty="0"/>
              <a:t>Conclusions (are we </a:t>
            </a:r>
            <a:r>
              <a:rPr lang="en-US" i="1" dirty="0"/>
              <a:t>Finnish</a:t>
            </a:r>
            <a:r>
              <a:rPr lang="en-US" dirty="0"/>
              <a:t>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017" y="3076543"/>
            <a:ext cx="9055965" cy="32189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F1403-975D-CA4C-AEAA-4E884DCCE289}"/>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59223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365760" y="365760"/>
            <a:ext cx="10058400" cy="731520"/>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a:xfrm>
            <a:off x="680794" y="1341565"/>
            <a:ext cx="7255130" cy="4611179"/>
          </a:xfrm>
        </p:spPr>
        <p:txBody>
          <a:bodyPr>
            <a:normAutofit lnSpcReduction="10000"/>
          </a:bodyPr>
          <a:lstStyle/>
          <a:p>
            <a:r>
              <a:rPr lang="en-US" sz="2000" dirty="0"/>
              <a:t>Identify biases in reporting </a:t>
            </a:r>
          </a:p>
          <a:p>
            <a:pPr lvl="1"/>
            <a:r>
              <a:rPr lang="en-US" sz="1800" dirty="0"/>
              <a:t>Is the data accurate, complete, and consistent?</a:t>
            </a:r>
          </a:p>
          <a:p>
            <a:pPr lvl="1"/>
            <a:r>
              <a:rPr lang="en-US" sz="1800" dirty="0"/>
              <a:t>Are results skewed by the ability to afford testing?</a:t>
            </a:r>
          </a:p>
          <a:p>
            <a:pPr lvl="1"/>
            <a:r>
              <a:rPr lang="en-US" sz="1800" dirty="0"/>
              <a:t>Are governments underreporting to mask the issue?</a:t>
            </a:r>
          </a:p>
          <a:p>
            <a:r>
              <a:rPr lang="en-US" sz="2000" dirty="0"/>
              <a:t>Find datasets with more granularity</a:t>
            </a:r>
          </a:p>
          <a:p>
            <a:pPr lvl="1"/>
            <a:r>
              <a:rPr lang="en-US" sz="1800" dirty="0"/>
              <a:t>Too much data makes it hard to see the forest for the trees</a:t>
            </a:r>
          </a:p>
          <a:p>
            <a:r>
              <a:rPr lang="en-US" sz="2000" dirty="0"/>
              <a:t>Find additional metrics</a:t>
            </a:r>
          </a:p>
          <a:p>
            <a:pPr lvl="1"/>
            <a:r>
              <a:rPr lang="en-US" sz="1800" dirty="0"/>
              <a:t>Percent positivity</a:t>
            </a:r>
          </a:p>
          <a:p>
            <a:pPr lvl="1"/>
            <a:r>
              <a:rPr lang="en-US" sz="1800" dirty="0"/>
              <a:t>Tests per capita</a:t>
            </a:r>
          </a:p>
          <a:p>
            <a:r>
              <a:rPr lang="en-US" sz="2000" dirty="0"/>
              <a:t>Look at vaccines</a:t>
            </a:r>
          </a:p>
          <a:p>
            <a:pPr lvl="1"/>
            <a:r>
              <a:rPr lang="en-US" sz="1800" dirty="0"/>
              <a:t>With only four months of vaccinations and few countries with large scale programs it was difficult to form a solid conclusion</a:t>
            </a:r>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4" tooltip="http://www.pngall.com/learning-png/download/46924"/>
              </a:rPr>
              <a:t>This Photo</a:t>
            </a:r>
            <a:r>
              <a:rPr lang="en-US" sz="900" dirty="0"/>
              <a:t> by Unknown Author is licensed under </a:t>
            </a:r>
            <a:r>
              <a:rPr lang="en-US" sz="900" dirty="0">
                <a:hlinkClick r:id="rId5" tooltip="https://creativecommons.org/licenses/by-nc/3.0/"/>
              </a:rPr>
              <a:t>CC BY-NC</a:t>
            </a:r>
            <a:endParaRPr lang="en-US" sz="900" dirty="0"/>
          </a:p>
        </p:txBody>
      </p:sp>
      <p:sp>
        <p:nvSpPr>
          <p:cNvPr id="4" name="Slide Number Placeholder 3">
            <a:extLst>
              <a:ext uri="{FF2B5EF4-FFF2-40B4-BE49-F238E27FC236}">
                <a16:creationId xmlns:a16="http://schemas.microsoft.com/office/drawing/2014/main" id="{5B9C9533-98DC-214C-9619-583840403461}"/>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1434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65760" y="365760"/>
            <a:ext cx="10058400" cy="731520"/>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6" tooltip="https://pngimg.com/download/58396"/>
              </a:rPr>
              <a:t>This Photo</a:t>
            </a:r>
            <a:r>
              <a:rPr lang="en-US" sz="900" dirty="0"/>
              <a:t> by Unknown Author is licensed under </a:t>
            </a:r>
            <a:r>
              <a:rPr lang="en-US" sz="900" dirty="0">
                <a:hlinkClick r:id="rId7"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8"/>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9"/>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228133" y="3141869"/>
            <a:ext cx="3716131" cy="3716131"/>
          </a:xfrm>
          <a:prstGeom prst="rect">
            <a:avLst/>
          </a:prstGeom>
        </p:spPr>
      </p:pic>
      <p:sp>
        <p:nvSpPr>
          <p:cNvPr id="4" name="Slide Number Placeholder 3">
            <a:extLst>
              <a:ext uri="{FF2B5EF4-FFF2-40B4-BE49-F238E27FC236}">
                <a16:creationId xmlns:a16="http://schemas.microsoft.com/office/drawing/2014/main" id="{D2B2F9B6-4266-7C43-8F9C-E71BEA794DF7}"/>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365760" y="365760"/>
            <a:ext cx="10058400" cy="731520"/>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b="0" i="1" dirty="0">
                <a:solidFill>
                  <a:srgbClr val="1D1C1D"/>
                </a:solidFill>
                <a:effectLst/>
              </a:rPr>
              <a:t>Standard Of Living By Country 2021</a:t>
            </a:r>
            <a:r>
              <a:rPr lang="en-US" b="0" i="0" dirty="0">
                <a:solidFill>
                  <a:srgbClr val="1D1C1D"/>
                </a:solidFill>
                <a:effectLst/>
                <a:latin typeface="Slack-Lato"/>
              </a:rPr>
              <a:t>, </a:t>
            </a:r>
            <a:r>
              <a:rPr lang="en-US" b="0" i="0" u="none" strike="noStrike" dirty="0">
                <a:effectLst/>
                <a:hlinkClick r:id="rId6"/>
              </a:rPr>
              <a:t>worldpopulationreview.com/country-rankings/standard-of-living-by-country</a:t>
            </a:r>
            <a:r>
              <a:rPr lang="en-US" b="0" i="0" dirty="0">
                <a:solidFill>
                  <a:srgbClr val="1D1C1D"/>
                </a:solidFill>
                <a:effectLst/>
              </a:rPr>
              <a:t>.</a:t>
            </a:r>
            <a:endParaRPr lang="en-US" dirty="0"/>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7"/>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8"/>
              </a:rPr>
              <a:t>www.kaggle.com/paultimothymooney/latitude-and-longitude-for-every-country-and-state</a:t>
            </a:r>
            <a:r>
              <a:rPr lang="en-US" dirty="0"/>
              <a:t>.</a:t>
            </a:r>
          </a:p>
        </p:txBody>
      </p:sp>
      <p:sp>
        <p:nvSpPr>
          <p:cNvPr id="4" name="Slide Number Placeholder 3">
            <a:extLst>
              <a:ext uri="{FF2B5EF4-FFF2-40B4-BE49-F238E27FC236}">
                <a16:creationId xmlns:a16="http://schemas.microsoft.com/office/drawing/2014/main" id="{FBD0EE1F-E5AC-EC45-AFDB-FCB7A5C95E0E}"/>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65760" y="365760"/>
            <a:ext cx="9215535" cy="73152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3"/>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
        <p:nvSpPr>
          <p:cNvPr id="5" name="Slide Number Placeholder 4">
            <a:extLst>
              <a:ext uri="{FF2B5EF4-FFF2-40B4-BE49-F238E27FC236}">
                <a16:creationId xmlns:a16="http://schemas.microsoft.com/office/drawing/2014/main" id="{F486AA28-A07E-C44E-B6C5-CBC46E895C95}"/>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65760" y="36576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3"/>
          <a:stretch>
            <a:fillRect/>
          </a:stretch>
        </p:blipFill>
        <p:spPr>
          <a:xfrm>
            <a:off x="4925745" y="1628566"/>
            <a:ext cx="6876783" cy="3889793"/>
          </a:xfrm>
          <a:prstGeom prst="rect">
            <a:avLst/>
          </a:prstGeom>
        </p:spPr>
      </p:pic>
      <p:sp>
        <p:nvSpPr>
          <p:cNvPr id="4" name="Slide Number Placeholder 3">
            <a:extLst>
              <a:ext uri="{FF2B5EF4-FFF2-40B4-BE49-F238E27FC236}">
                <a16:creationId xmlns:a16="http://schemas.microsoft.com/office/drawing/2014/main" id="{21D309F7-BD1E-784B-9AB2-462D01B8FD22}"/>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that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
        <p:nvSpPr>
          <p:cNvPr id="3" name="Slide Number Placeholder 2">
            <a:extLst>
              <a:ext uri="{FF2B5EF4-FFF2-40B4-BE49-F238E27FC236}">
                <a16:creationId xmlns:a16="http://schemas.microsoft.com/office/drawing/2014/main" id="{E2D67EF0-21B7-714B-8FF2-E92D50B74BC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D0A09482-8A2A-794E-89E7-07D48E4DCB6E}"/>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A7D62185-07E8-9940-BFCE-E1667626A263}"/>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3"/>
          <a:stretch>
            <a:fillRect/>
          </a:stretch>
        </p:blipFill>
        <p:spPr>
          <a:xfrm>
            <a:off x="3258733" y="1599784"/>
            <a:ext cx="5487650" cy="3658433"/>
          </a:xfrm>
        </p:spPr>
      </p:pic>
      <p:sp>
        <p:nvSpPr>
          <p:cNvPr id="3" name="Slide Number Placeholder 2">
            <a:extLst>
              <a:ext uri="{FF2B5EF4-FFF2-40B4-BE49-F238E27FC236}">
                <a16:creationId xmlns:a16="http://schemas.microsoft.com/office/drawing/2014/main" id="{73F1AB41-4250-0444-A371-307E51A4354E}"/>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1049</Words>
  <Application>Microsoft Macintosh PowerPoint</Application>
  <PresentationFormat>Widescreen</PresentationFormat>
  <Paragraphs>173</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 Next LT Pro Light</vt:lpstr>
      <vt:lpstr>Calibri</vt:lpstr>
      <vt:lpstr>Garamond</vt:lpstr>
      <vt:lpstr>Slack-Lato</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The Path Forward - Europe</vt:lpstr>
      <vt:lpstr>Statistical Analysis</vt:lpstr>
      <vt:lpstr>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Gina Freed</cp:lastModifiedBy>
  <cp:revision>52</cp:revision>
  <dcterms:created xsi:type="dcterms:W3CDTF">2021-05-03T22:55:54Z</dcterms:created>
  <dcterms:modified xsi:type="dcterms:W3CDTF">2021-05-07T02:35:42Z</dcterms:modified>
</cp:coreProperties>
</file>